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8"/>
  </p:notesMasterIdLst>
  <p:sldIdLst>
    <p:sldId id="256" r:id="rId3"/>
    <p:sldId id="258" r:id="rId4"/>
    <p:sldId id="259" r:id="rId5"/>
    <p:sldId id="281" r:id="rId6"/>
    <p:sldId id="263" r:id="rId7"/>
    <p:sldId id="273" r:id="rId8"/>
    <p:sldId id="277" r:id="rId9"/>
    <p:sldId id="278" r:id="rId10"/>
    <p:sldId id="272" r:id="rId11"/>
    <p:sldId id="271" r:id="rId12"/>
    <p:sldId id="270" r:id="rId13"/>
    <p:sldId id="269" r:id="rId14"/>
    <p:sldId id="268" r:id="rId15"/>
    <p:sldId id="267" r:id="rId16"/>
    <p:sldId id="279" r:id="rId17"/>
    <p:sldId id="266" r:id="rId18"/>
    <p:sldId id="282" r:id="rId19"/>
    <p:sldId id="280" r:id="rId20"/>
    <p:sldId id="275" r:id="rId21"/>
    <p:sldId id="276" r:id="rId22"/>
    <p:sldId id="265" r:id="rId23"/>
    <p:sldId id="264" r:id="rId24"/>
    <p:sldId id="262" r:id="rId25"/>
    <p:sldId id="261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691" y="91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Income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Operating costs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/>
                  <a:t>Costs in Euro</a:t>
                </a:r>
              </a:p>
            </c:rich>
          </c:tx>
          <c:overlay val="0"/>
        </c:title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Debt service installment loan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Taxes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50514.4700025161</c:v>
                </c:pt>
                <c:pt idx="16">
                  <c:v>264109.82337649626</c:v>
                </c:pt>
                <c:pt idx="17">
                  <c:v>271614.08956265333</c:v>
                </c:pt>
                <c:pt idx="18">
                  <c:v>278920.97340788261</c:v>
                </c:pt>
                <c:pt idx="19">
                  <c:v>286020.28800956887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6-46DD-8013-C2DFBDFFB3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Taxes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08-01-2025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Prof.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ED3EC-E278-55EC-3CC4-5B88DBEF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11F3DE-225C-FDD2-1D28-602BDEBD6C0E}"/>
              </a:ext>
            </a:extLst>
          </p:cNvPr>
          <p:cNvSpPr/>
          <p:nvPr/>
        </p:nvSpPr>
        <p:spPr>
          <a:xfrm>
            <a:off x="276045" y="16303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AD8EEE-2E4C-6391-6D09-E3F25B1D65B4}"/>
              </a:ext>
            </a:extLst>
          </p:cNvPr>
          <p:cNvSpPr/>
          <p:nvPr/>
        </p:nvSpPr>
        <p:spPr>
          <a:xfrm>
            <a:off x="8364747" y="167064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2E64F3-4ACD-6B79-D82F-AFA646C242C5}"/>
              </a:ext>
            </a:extLst>
          </p:cNvPr>
          <p:cNvSpPr/>
          <p:nvPr/>
        </p:nvSpPr>
        <p:spPr>
          <a:xfrm>
            <a:off x="4293079" y="165339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27C646-EBCB-926F-C18D-BDA782F6B04E}"/>
              </a:ext>
            </a:extLst>
          </p:cNvPr>
          <p:cNvSpPr/>
          <p:nvPr/>
        </p:nvSpPr>
        <p:spPr>
          <a:xfrm>
            <a:off x="2237117" y="317739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C4366B-685D-65B4-E650-D355326C2108}"/>
              </a:ext>
            </a:extLst>
          </p:cNvPr>
          <p:cNvSpPr/>
          <p:nvPr/>
        </p:nvSpPr>
        <p:spPr>
          <a:xfrm>
            <a:off x="6748732" y="32291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09FF58-92AA-5364-9682-1D43E52A525B}"/>
              </a:ext>
            </a:extLst>
          </p:cNvPr>
          <p:cNvSpPr/>
          <p:nvPr/>
        </p:nvSpPr>
        <p:spPr>
          <a:xfrm>
            <a:off x="189781" y="508095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19B6F6-DA06-9E4B-A3F8-E5FB14E104AE}"/>
              </a:ext>
            </a:extLst>
          </p:cNvPr>
          <p:cNvSpPr/>
          <p:nvPr/>
        </p:nvSpPr>
        <p:spPr>
          <a:xfrm>
            <a:off x="4304580" y="508958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48F7EE-85A2-E6A4-8D73-4D44BE4FCD7A}"/>
              </a:ext>
            </a:extLst>
          </p:cNvPr>
          <p:cNvSpPr/>
          <p:nvPr/>
        </p:nvSpPr>
        <p:spPr>
          <a:xfrm>
            <a:off x="8798944" y="508958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306B-ED26-AF34-5E53-CDA7B646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3C14-1801-1F04-5A0F-7137A3D0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7A17-1BF0-F1AF-38FA-CFDA8948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A8C1A39-FE2A-2229-FFB4-71509237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5AC6F1-862F-0E1C-60AE-5C4239EF90A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24E65-6F3F-BA32-28D0-DF441775958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12B6DB8-1311-800C-E7BF-C6E6422D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552EB04-EF71-4F47-02C3-9ED7C307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556646C-B19C-9579-B3FF-6DB42CB4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/>
                  <a:t>Private:</a:t>
                </a:r>
              </a:p>
              <a:p>
                <a:pPr marL="0" indent="0">
                  <a:buNone/>
                </a:pPr>
                <a:endParaRPr lang="en-I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Land Lease period: </a:t>
                </a:r>
                <a:r>
                  <a:rPr lang="en-IN" sz="2000" b="1" dirty="0"/>
                  <a:t>Max. 40 years 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Annual rent: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₹15,000 (€ 150 – €170) per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𝟒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IN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area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subject to a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15%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increase every three years</a:t>
                </a:r>
              </a:p>
              <a:p>
                <a:pPr marL="0" indent="0">
                  <a:buNone/>
                </a:pPr>
                <a:endParaRPr lang="en-IN" sz="1800" kern="100" dirty="0"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4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Approval Process:</a:t>
                </a:r>
              </a:p>
              <a:p>
                <a:pPr marL="0" indent="0">
                  <a:buNone/>
                </a:pPr>
                <a:endParaRPr lang="en-IN" sz="24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Title clearance</a:t>
                </a: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2: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Agreement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Sell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(ATS)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Sale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Deed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3: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Application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Obtaining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89A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department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4: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Old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Tenure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Land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Payment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Premium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Apply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65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Kh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(Non-Agricultural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NA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Use)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0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  <a:blipFill>
                <a:blip r:embed="rId4"/>
                <a:stretch>
                  <a:fillRect l="-1074" t="-27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9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CC51-9DF4-6469-3C98-28464762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C08B-863B-5E43-5F2C-B1F920B0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41C76-4FCA-D6BB-2934-1516FD87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A99D40C-435B-EC10-0CEF-721AE954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641D7-5D7C-8292-0BBE-16C01624F0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66F18B-157B-7975-3006-7DB5B7765F7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684542E-CA4E-1C7F-2686-85D1C8F2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752851-FE23-048C-FAD6-95B80D90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3B35263-F4BB-4E4D-7B50-256D8B93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1308287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75861" y="1399592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2351314" y="1183609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40841"/>
              </p:ext>
            </p:extLst>
          </p:nvPr>
        </p:nvGraphicFramePr>
        <p:xfrm>
          <a:off x="324739" y="1690776"/>
          <a:ext cx="6216020" cy="448275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1541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Gross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39026700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3,81,68,113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Investment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4939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Inflation rate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7D569B04-F3B4-7A4E-9B0C-F9ED8898081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10972800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894226"/>
              </p:ext>
            </p:extLst>
          </p:nvPr>
        </p:nvGraphicFramePr>
        <p:xfrm>
          <a:off x="910318" y="1145765"/>
          <a:ext cx="10371364" cy="2918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312315"/>
              </p:ext>
            </p:extLst>
          </p:nvPr>
        </p:nvGraphicFramePr>
        <p:xfrm>
          <a:off x="934812" y="3779847"/>
          <a:ext cx="10418988" cy="266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591273"/>
              </p:ext>
            </p:extLst>
          </p:nvPr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65185"/>
              </p:ext>
            </p:extLst>
          </p:nvPr>
        </p:nvGraphicFramePr>
        <p:xfrm>
          <a:off x="-78448" y="3215730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 Interests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</a:pP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332654"/>
                  </p:ext>
                </p:extLst>
              </p:nvPr>
            </p:nvGraphicFramePr>
            <p:xfrm>
              <a:off x="9362202" y="1339410"/>
              <a:ext cx="2844713" cy="4925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44713" cy="492585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2202" y="1339410"/>
                <a:ext cx="2844713" cy="4925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135049"/>
              </p:ext>
            </p:extLst>
          </p:nvPr>
        </p:nvGraphicFramePr>
        <p:xfrm>
          <a:off x="1153713" y="2556093"/>
          <a:ext cx="10089848" cy="317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129780" y="4789639"/>
            <a:ext cx="5123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800"/>
              </a:spcAf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5553411" y="45084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Positive NPV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Impressive IRR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Project promises cost efficiency and financial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Highly 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4652"/>
              </p:ext>
            </p:extLst>
          </p:nvPr>
        </p:nvGraphicFramePr>
        <p:xfrm>
          <a:off x="159327" y="1308459"/>
          <a:ext cx="5093808" cy="3357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559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315210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081039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58,192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costs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25,42,246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593218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kWh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39,56,79,974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1294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IRR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7.557 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%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0.0184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1.08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ADSCR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1.38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BF41E36-F992-3B20-5A64-00D96BA88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87" b="14705"/>
          <a:stretch/>
        </p:blipFill>
        <p:spPr>
          <a:xfrm>
            <a:off x="7655334" y="1259803"/>
            <a:ext cx="4131218" cy="33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8" y="1483879"/>
            <a:ext cx="6495473" cy="432579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9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and Goals:</a:t>
            </a: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2030: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an installed wind energy capacity of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15 GW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20%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of the state's total energy mix.</a:t>
            </a:r>
          </a:p>
          <a:p>
            <a:pPr lvl="0" algn="just">
              <a:lnSpc>
                <a:spcPct val="107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2050: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E8649-B287-4CE2-DD97-1CD1C33ACC2B}"/>
              </a:ext>
            </a:extLst>
          </p:cNvPr>
          <p:cNvSpPr txBox="1"/>
          <p:nvPr/>
        </p:nvSpPr>
        <p:spPr>
          <a:xfrm>
            <a:off x="6899564" y="1431636"/>
            <a:ext cx="5089236" cy="395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Strategy to achieve goal: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Improve Policy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Advanced turbine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Upgrade 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Integrating smart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Encouraging community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Spend more money in research and development of wind turbine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Energy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9E027C-ADF7-4439-7974-A473E381B861}"/>
              </a:ext>
            </a:extLst>
          </p:cNvPr>
          <p:cNvSpPr/>
          <p:nvPr/>
        </p:nvSpPr>
        <p:spPr>
          <a:xfrm>
            <a:off x="248336" y="13717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High Initial Costs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17AE1-B4FB-5B06-068D-166104122307}"/>
              </a:ext>
            </a:extLst>
          </p:cNvPr>
          <p:cNvSpPr/>
          <p:nvPr/>
        </p:nvSpPr>
        <p:spPr>
          <a:xfrm>
            <a:off x="248336" y="32559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Land Use Conflicts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8EB1-D2BA-268C-D5F1-A9D53FAE3E67}"/>
              </a:ext>
            </a:extLst>
          </p:cNvPr>
          <p:cNvSpPr/>
          <p:nvPr/>
        </p:nvSpPr>
        <p:spPr>
          <a:xfrm>
            <a:off x="229863" y="52602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Environmental Concerns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AC0EBA-FE06-5B1B-AF40-B25DAD5163A9}"/>
              </a:ext>
            </a:extLst>
          </p:cNvPr>
          <p:cNvSpPr/>
          <p:nvPr/>
        </p:nvSpPr>
        <p:spPr>
          <a:xfrm>
            <a:off x="4848045" y="22861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Maintenance Issues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06F68-B202-1C3C-F8BA-5D9D99B16F1E}"/>
              </a:ext>
            </a:extLst>
          </p:cNvPr>
          <p:cNvSpPr/>
          <p:nvPr/>
        </p:nvSpPr>
        <p:spPr>
          <a:xfrm>
            <a:off x="4801863" y="43458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Grid Integration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2E94C0-14B5-4607-EA5C-D8E53E4CE455}"/>
              </a:ext>
            </a:extLst>
          </p:cNvPr>
          <p:cNvSpPr/>
          <p:nvPr/>
        </p:nvSpPr>
        <p:spPr>
          <a:xfrm>
            <a:off x="8865863" y="14179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Standardization and Quality Control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B92C4B-67E8-7E38-5CD2-087D1D880416}"/>
              </a:ext>
            </a:extLst>
          </p:cNvPr>
          <p:cNvSpPr/>
          <p:nvPr/>
        </p:nvSpPr>
        <p:spPr>
          <a:xfrm>
            <a:off x="8967464" y="32929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Limited Awareness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7D90C-B20E-F187-0256-C4EFBDD73D5A}"/>
              </a:ext>
            </a:extLst>
          </p:cNvPr>
          <p:cNvSpPr/>
          <p:nvPr/>
        </p:nvSpPr>
        <p:spPr>
          <a:xfrm>
            <a:off x="8967463" y="52787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Preference for Solar Energy</a:t>
            </a:r>
          </a:p>
        </p:txBody>
      </p:sp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8" y="1330309"/>
            <a:ext cx="3486041" cy="2934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</a:p>
          <a:p>
            <a:pPr marL="0" indent="0">
              <a:buNone/>
            </a:pPr>
            <a:endParaRPr lang="en-I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Taking 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8476863" y="1289108"/>
            <a:ext cx="33792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Economic Perspective: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Reducing carbon emissions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Job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Local manufacturing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AA11A-522B-B11F-7093-47ABA6C65DA7}"/>
              </a:ext>
            </a:extLst>
          </p:cNvPr>
          <p:cNvSpPr txBox="1"/>
          <p:nvPr/>
        </p:nvSpPr>
        <p:spPr>
          <a:xfrm>
            <a:off x="8052320" y="4551142"/>
            <a:ext cx="42283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 faces significant challenges:</a:t>
            </a:r>
          </a:p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bank tax rates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energy prices</a:t>
            </a:r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reduce its overall profitability. 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C606-C68E-D971-B13D-C54B8E170320}"/>
              </a:ext>
            </a:extLst>
          </p:cNvPr>
          <p:cNvSpPr txBox="1"/>
          <p:nvPr/>
        </p:nvSpPr>
        <p:spPr>
          <a:xfrm>
            <a:off x="4100804" y="2570427"/>
            <a:ext cx="412724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Suggestions:</a:t>
            </a:r>
          </a:p>
          <a:p>
            <a:endParaRPr lang="en-IN" sz="20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Increasing capital investment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aising energy prices or seeking government support for loans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DB37E-2546-2761-0B05-47DA1B308F3F}"/>
              </a:ext>
            </a:extLst>
          </p:cNvPr>
          <p:cNvSpPr txBox="1"/>
          <p:nvPr/>
        </p:nvSpPr>
        <p:spPr>
          <a:xfrm>
            <a:off x="199551" y="4808401"/>
            <a:ext cx="33792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/>
              <a:t>Profit Perspective: </a:t>
            </a:r>
            <a:endParaRPr lang="en-IN" sz="2000" dirty="0"/>
          </a:p>
          <a:p>
            <a:pPr marL="0" indent="0">
              <a:buNone/>
            </a:pPr>
            <a:endParaRPr lang="en-IN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Project Achieves a positive NPV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Impressive IRR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F0FB-B26D-25AA-69E3-4FAE7D9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27B-CC00-67C8-B481-B9B32E05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Overview of Wind Farm Development in Gujarat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8985-C4CC-F076-C668-9133B53B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C2AB89E-1D23-D50E-584F-D44680A0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C4691-5640-3312-1E10-F21833AA69B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A1384E-32AB-6AAD-804F-E5D0BE534F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DD91FF-2718-3F89-8B62-0532D96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5E46F0-61C4-8A27-3553-3964DF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74A4037-3444-5228-9D6E-37B80D4F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Content Placeholder 18" descr="A map of india with red text&#10;&#10;Description automatically generated">
            <a:extLst>
              <a:ext uri="{FF2B5EF4-FFF2-40B4-BE49-F238E27FC236}">
                <a16:creationId xmlns:a16="http://schemas.microsoft.com/office/drawing/2014/main" id="{1E409558-0529-C325-45DD-AFE8552B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192505"/>
            <a:ext cx="4850318" cy="46901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89F02-2DED-42CB-1330-78A98F541C44}"/>
              </a:ext>
            </a:extLst>
          </p:cNvPr>
          <p:cNvSpPr txBox="1"/>
          <p:nvPr/>
        </p:nvSpPr>
        <p:spPr>
          <a:xfrm>
            <a:off x="5392190" y="1341120"/>
            <a:ext cx="641096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ndia ranks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Several Large Wind Farm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Tamil Nadu, Gujarat, Maharashtra.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it the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11,823 MW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10,743 MW</a:t>
            </a:r>
            <a:endParaRPr lang="en-IN" sz="18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/>
              <a:t>Why?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Geographic advantages, Government supports, Land policy, Tax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15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C94-2D3E-C89E-8152-D09A6DC1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116-59F7-79A7-46B8-CCBB1111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Methodology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2E6A-FB7E-8BCC-0D73-E72B6DB9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2090D7-0DD1-7857-5249-DB014109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F1DAA-DDC9-0FCC-7076-3A5E5C1C2E1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9696C-A6BD-7540-CEF1-99F58D78604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A237B6-5370-0FDB-C6B0-F03B41B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278DD8-E754-B258-ACF6-FE0036E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5792AF1-662C-E897-A3C7-419C380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4855A-7A2B-BBB5-81CB-88507ACE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6931" y="1296956"/>
            <a:ext cx="3731142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Guidelines and Regulations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400" b="1" dirty="0"/>
                  <a:t>Guidelines for micro siting of wind turbine:</a:t>
                </a:r>
              </a:p>
              <a:p>
                <a:pPr marL="0" indent="0">
                  <a:buNone/>
                </a:pPr>
                <a:endParaRPr lang="en-IN" sz="2400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(D-Rotor Diameter) distance perpendicular to the predominant wind direction and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IN" sz="20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distance in the predominant wind direction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𝑯𝑯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𝑹𝑫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(Hub Height+ Half Rotor Diameter +5 meters) from Public Roads, railway tracks, highways, buildings, public institutions and EHV lines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Application for Hazardous Waste (Grease, Coolant oil and Lubricating oil) Authorisation</a:t>
                </a:r>
                <a:endParaRPr lang="en-IN" sz="2000" dirty="0"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Permission for forest department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Eco-Sensitive zones (wildlife sanctuaries)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NOC from Airport authority of India and Ministry of defence</a:t>
                </a: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  <a:blipFill>
                <a:blip r:embed="rId4"/>
                <a:stretch>
                  <a:fillRect l="-754" t="-2710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C3C4453-8AB4-5087-D948-22094CB9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" y="1318513"/>
            <a:ext cx="7020801" cy="496151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57AA-801C-4E71-A7BA-F205B7AC0978}"/>
              </a:ext>
            </a:extLst>
          </p:cNvPr>
          <p:cNvSpPr txBox="1"/>
          <p:nvPr/>
        </p:nvSpPr>
        <p:spPr>
          <a:xfrm>
            <a:off x="7010400" y="1440872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Analyse Wind Farm: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Wind speed data at </a:t>
            </a:r>
            <a:r>
              <a:rPr lang="en-IN" b="1" dirty="0"/>
              <a:t>100m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Coordinate Reference System: </a:t>
            </a:r>
            <a:r>
              <a:rPr lang="en-IN" b="1" dirty="0"/>
              <a:t>WGS 84/ UTM zone 43N</a:t>
            </a:r>
            <a:r>
              <a:rPr lang="en-IN" dirty="0"/>
              <a:t>, Authority ID: </a:t>
            </a:r>
            <a:r>
              <a:rPr lang="en-IN" b="1" dirty="0"/>
              <a:t>EPSG:32643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Integrated</a:t>
            </a:r>
            <a:r>
              <a:rPr lang="en-IN" dirty="0"/>
              <a:t> wind speed data onto the white map layer [Use the clip Raster by Mask Layer Tool]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E50F7D-11A7-8E1E-3506-6AFA71821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80499"/>
              </p:ext>
            </p:extLst>
          </p:nvPr>
        </p:nvGraphicFramePr>
        <p:xfrm>
          <a:off x="6251510" y="3687119"/>
          <a:ext cx="5764999" cy="23871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82020">
                  <a:extLst>
                    <a:ext uri="{9D8B030D-6E8A-4147-A177-3AD203B41FA5}">
                      <a16:colId xmlns:a16="http://schemas.microsoft.com/office/drawing/2014/main" val="1260286497"/>
                    </a:ext>
                  </a:extLst>
                </a:gridCol>
                <a:gridCol w="2882979">
                  <a:extLst>
                    <a:ext uri="{9D8B030D-6E8A-4147-A177-3AD203B41FA5}">
                      <a16:colId xmlns:a16="http://schemas.microsoft.com/office/drawing/2014/main" val="397678053"/>
                    </a:ext>
                  </a:extLst>
                </a:gridCol>
              </a:tblGrid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GIS Layers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Distances [m]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942227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Buildings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29484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Forests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54255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Military Areas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610359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Railways/ Industrial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155590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Roads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89246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Airports/ Airfields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79938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Rivers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250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06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80" y="1678244"/>
            <a:ext cx="6216718" cy="310835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26AFD10-23E3-658D-2647-C3ABDFFA7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" y="2422728"/>
            <a:ext cx="5553226" cy="308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sed Google Earth Pro for a comprehensive site assessment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362270"/>
            <a:ext cx="8141696" cy="4562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ix Suzlon 2.1 MW wind turbines, strategically positioning them to account for wind direction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wind farm area to the pooling substation is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 km</a:t>
            </a:r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5185</TotalTime>
  <Words>1430</Words>
  <Application>Microsoft Office PowerPoint</Application>
  <PresentationFormat>Widescreen</PresentationFormat>
  <Paragraphs>383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1_Custom Design</vt:lpstr>
      <vt:lpstr>Custom Design</vt:lpstr>
      <vt:lpstr>PowerPoint Presentation</vt:lpstr>
      <vt:lpstr>Overview</vt:lpstr>
      <vt:lpstr>1. Overview of Wind Farm Development in Gujarat</vt:lpstr>
      <vt:lpstr>2. Methodology</vt:lpstr>
      <vt:lpstr>3. Guidelines and Regulations</vt:lpstr>
      <vt:lpstr>4. Wind Area Selection</vt:lpstr>
      <vt:lpstr>4. Wind Area Selection</vt:lpstr>
      <vt:lpstr>4. Wind Area Selection</vt:lpstr>
      <vt:lpstr>5. Grid Infrastructure and Cable Routing</vt:lpstr>
      <vt:lpstr>6. Project Development Timeline</vt:lpstr>
      <vt:lpstr>7. Strategies of Community Engagement</vt:lpstr>
      <vt:lpstr>8. Land Leasing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13. Long Term Strategy</vt:lpstr>
      <vt:lpstr>14. Barriers and Obstacles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316</cp:revision>
  <dcterms:created xsi:type="dcterms:W3CDTF">2023-05-10T09:31:16Z</dcterms:created>
  <dcterms:modified xsi:type="dcterms:W3CDTF">2025-01-08T15:05:55Z</dcterms:modified>
</cp:coreProperties>
</file>